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A828FBC-71A5-433A-82DF-F68A6183858A}">
  <a:tblStyle styleId="{3A828FBC-71A5-433A-82DF-F68A618385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b5bdcc2d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b5bdcc2d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5bdcc2d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5bdcc2d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b5f1010a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6b5f1010a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6b5f1010a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6b5f1010a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b5bdcc2d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b5bdcc2d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b5f1010a8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b5f1010a8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b5bdcc2d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b5bdcc2d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b5bdcc2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b5bdcc2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b5bdcc2d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b5bdcc2d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b5f1010a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b5f1010a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b5bdcc2d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b5bdcc2d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b5bdcc2d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b5bdcc2d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ricepedia.org/" TargetMode="External"/><Relationship Id="rId4" Type="http://schemas.openxmlformats.org/officeDocument/2006/relationships/hyperlink" Target="https://data.worldbank.org/" TargetMode="External"/><Relationship Id="rId9" Type="http://schemas.openxmlformats.org/officeDocument/2006/relationships/hyperlink" Target="https://www.sciencedirect.com/science/article/pii/S0963996907000865" TargetMode="External"/><Relationship Id="rId5" Type="http://schemas.openxmlformats.org/officeDocument/2006/relationships/hyperlink" Target="https://www.climate.gov/maps-data" TargetMode="External"/><Relationship Id="rId6" Type="http://schemas.openxmlformats.org/officeDocument/2006/relationships/hyperlink" Target="http://www.mappedplanet.com/tuebersicht_en.php?thema=Climate" TargetMode="External"/><Relationship Id="rId7" Type="http://schemas.openxmlformats.org/officeDocument/2006/relationships/hyperlink" Target="http://www.gardensofeden.org/04%20Crop%20Yield%20Verification.htm" TargetMode="External"/><Relationship Id="rId8" Type="http://schemas.openxmlformats.org/officeDocument/2006/relationships/hyperlink" Target="https://texasalmanac.com/topics/agriculture/texas-crop-production-acres-yield-valu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Spread of Rice Cultivation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648600" y="3924925"/>
            <a:ext cx="390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CMPS 4553 Project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By: Joshua Allen and Yujin Yoshimura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Origin of rice cultivation</a:t>
            </a:r>
            <a:endParaRPr sz="3000"/>
          </a:p>
        </p:txBody>
      </p:sp>
      <p:sp>
        <p:nvSpPr>
          <p:cNvPr id="193" name="Google Shape;193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Wild rice: </a:t>
            </a:r>
            <a:r>
              <a:rPr i="1" lang="en" sz="2000"/>
              <a:t>Oryza glaberrima</a:t>
            </a:r>
            <a:endParaRPr i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Domesticated rice: </a:t>
            </a:r>
            <a:r>
              <a:rPr i="1" lang="en" sz="2000"/>
              <a:t>Oryza sativa</a:t>
            </a:r>
            <a:endParaRPr i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First domesticated rice was found in </a:t>
            </a:r>
            <a:r>
              <a:rPr lang="en" sz="2000"/>
              <a:t>Pearl river valley in China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Rice cultivation began approximately 10 000 - 15 000 years ago, in </a:t>
            </a:r>
            <a:r>
              <a:rPr lang="en" sz="2000"/>
              <a:t>Yangtze river valley in China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Origin of rice cultivation</a:t>
            </a:r>
            <a:endParaRPr sz="3000"/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85777"/>
            <a:ext cx="9144000" cy="552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Unique attributes of the Code</a:t>
            </a:r>
            <a:endParaRPr sz="3000"/>
          </a:p>
        </p:txBody>
      </p:sp>
      <p:sp>
        <p:nvSpPr>
          <p:cNvPr id="205" name="Google Shape;205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NetLogo allows the size of the world to be made of any number of patches.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NetLogo has well written extensions that allow for CSV files to be easily read and imported .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Ricepedia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4"/>
              </a:rPr>
              <a:t>World Bank Data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5"/>
              </a:rPr>
              <a:t>NOAA Climate.gov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6"/>
              </a:rPr>
              <a:t>Thematic maps and city maps Climate - mAPPedplanet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7"/>
              </a:rPr>
              <a:t>Crop Yield Verification - The Garden of Eden Project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8"/>
              </a:rPr>
              <a:t>Texas Almanac - Texas Crop Production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9"/>
              </a:rPr>
              <a:t>Science Direct - Food Research International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11" name="Google Shape;21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References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Why Rice?</a:t>
            </a:r>
            <a:endParaRPr sz="3000"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Rice is a crop that: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Is widely used in many cultures, particularly those of the Asian continent.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Has a large crop yield per unit area compared to other grains.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When grown in paddies, can be planted continuously without degrading the soil.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Crop yield per acre comparison</a:t>
            </a:r>
            <a:endParaRPr sz="3000"/>
          </a:p>
        </p:txBody>
      </p:sp>
      <p:graphicFrame>
        <p:nvGraphicFramePr>
          <p:cNvPr id="152" name="Google Shape;152;p16"/>
          <p:cNvGraphicFramePr/>
          <p:nvPr/>
        </p:nvGraphicFramePr>
        <p:xfrm>
          <a:off x="952500" y="1817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{3A828FBC-71A5-433A-82DF-F68A6183858A}</a:tableStyleId>
              </a:tblPr>
              <a:tblGrid>
                <a:gridCol w="3619500"/>
                <a:gridCol w="1827725"/>
                <a:gridCol w="17917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Rice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736 000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</a:t>
                      </a: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bs per acre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Potato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39 500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lbs per acre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Onion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17 640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lbs per acre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Corn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7 168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lbs per acre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Winter Wheat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1 920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lbs per acre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Soybeans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1 860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lbs per acre</a:t>
                      </a:r>
                      <a:endParaRPr sz="18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Upland Rice vs. Paddy Field</a:t>
            </a:r>
            <a:endParaRPr sz="3000"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59" name="Google Shape;159;p1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875" y="1567551"/>
            <a:ext cx="3637825" cy="2733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225" y="1567556"/>
            <a:ext cx="3637824" cy="2728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Replant Failure</a:t>
            </a:r>
            <a:endParaRPr sz="3000"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Monocropping gradually depletes certain nutrients from soil, and attracts pathogens.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Also known as sick soil syndrome.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Crop rotation is practiced to avoid replant failure.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Rice cultivated in paddy field </a:t>
            </a:r>
            <a:r>
              <a:rPr b="1" lang="en" sz="2000"/>
              <a:t>does not</a:t>
            </a:r>
            <a:r>
              <a:rPr lang="en" sz="2000"/>
              <a:t> experience replant failure, because flood balances nutrients and pathogens cannot survive in flood.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Problems with Rice</a:t>
            </a:r>
            <a:endParaRPr sz="3000"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Rice is a very needy crop. Rice requires: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large amount of water to be cultivated.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technology of irrigation.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particularly warm climate to be cultivated.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Genetic subspecies</a:t>
            </a:r>
            <a:endParaRPr sz="3000"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Japonica Rice:</a:t>
            </a:r>
            <a:br>
              <a:rPr lang="en" sz="2000"/>
            </a:br>
            <a:r>
              <a:rPr lang="en" sz="2000"/>
              <a:t>Starch contains less amylose. Sticky.</a:t>
            </a:r>
            <a:br>
              <a:rPr lang="en" sz="2000"/>
            </a:br>
            <a:r>
              <a:rPr lang="en" sz="2000"/>
              <a:t>Grown in subtropical to temperate climate.</a:t>
            </a:r>
            <a:br>
              <a:rPr lang="en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Indica Rice:</a:t>
            </a:r>
            <a:br>
              <a:rPr lang="en" sz="2000"/>
            </a:br>
            <a:r>
              <a:rPr lang="en" sz="2000"/>
              <a:t>Starch contains high amylose. Not sticky.</a:t>
            </a:r>
            <a:br>
              <a:rPr lang="en" sz="2000"/>
            </a:br>
            <a:r>
              <a:rPr lang="en" sz="2000"/>
              <a:t>Grown in tropical climate.</a:t>
            </a:r>
            <a:endParaRPr sz="2000"/>
          </a:p>
        </p:txBody>
      </p:sp>
      <p:pic>
        <p:nvPicPr>
          <p:cNvPr id="180" name="Google Shape;180;p20"/>
          <p:cNvPicPr preferRelativeResize="0"/>
          <p:nvPr/>
        </p:nvPicPr>
        <p:blipFill rotWithShape="1">
          <a:blip r:embed="rId3">
            <a:alphaModFix/>
          </a:blip>
          <a:srcRect b="32989" l="0" r="0" t="0"/>
          <a:stretch/>
        </p:blipFill>
        <p:spPr>
          <a:xfrm>
            <a:off x="6734275" y="480712"/>
            <a:ext cx="2034325" cy="4182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Rice production in World</a:t>
            </a:r>
            <a:endParaRPr/>
          </a:p>
        </p:txBody>
      </p:sp>
      <p:sp>
        <p:nvSpPr>
          <p:cNvPr id="186" name="Google Shape;186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650" y="958938"/>
            <a:ext cx="6880701" cy="412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